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82" r:id="rId19"/>
    <p:sldId id="275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06/relationships/legacyDocTextInfo" Target="legacyDocTextInfo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D37888-D3CB-48E3-A2BE-3E9507F0C30E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B3DDA6-CC3A-4A09-80E8-BFA74D605081}">
      <dgm:prSet phldrT="[Текст]" phldr="1"/>
      <dgm:spPr/>
      <dgm:t>
        <a:bodyPr/>
        <a:lstStyle/>
        <a:p>
          <a:endParaRPr lang="ru-RU" dirty="0"/>
        </a:p>
      </dgm:t>
    </dgm:pt>
    <dgm:pt modelId="{64F7DC1C-CBCD-40AC-A432-826D143B125C}" type="parTrans" cxnId="{F4B2652F-106B-41F1-8BF3-7F3854075422}">
      <dgm:prSet/>
      <dgm:spPr/>
      <dgm:t>
        <a:bodyPr/>
        <a:lstStyle/>
        <a:p>
          <a:endParaRPr lang="ru-RU"/>
        </a:p>
      </dgm:t>
    </dgm:pt>
    <dgm:pt modelId="{015652E3-62D9-4DA7-8D48-90E6C6DE43C0}" type="sibTrans" cxnId="{F4B2652F-106B-41F1-8BF3-7F3854075422}">
      <dgm:prSet/>
      <dgm:spPr/>
      <dgm:t>
        <a:bodyPr/>
        <a:lstStyle/>
        <a:p>
          <a:endParaRPr lang="ru-RU"/>
        </a:p>
      </dgm:t>
    </dgm:pt>
    <dgm:pt modelId="{5271491B-E29E-40AE-B5F8-9BBA1F7F152F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Гражданин РФ</a:t>
          </a:r>
          <a:endParaRPr lang="ru-RU" sz="2400" dirty="0">
            <a:solidFill>
              <a:schemeClr val="tx1"/>
            </a:solidFill>
          </a:endParaRPr>
        </a:p>
      </dgm:t>
    </dgm:pt>
    <dgm:pt modelId="{553D0C96-AD3C-4ADE-98F6-470EB43280EB}" type="parTrans" cxnId="{531E8B27-81C9-46B7-AEE6-5012D91C9AFF}">
      <dgm:prSet/>
      <dgm:spPr/>
      <dgm:t>
        <a:bodyPr/>
        <a:lstStyle/>
        <a:p>
          <a:endParaRPr lang="ru-RU"/>
        </a:p>
      </dgm:t>
    </dgm:pt>
    <dgm:pt modelId="{73D7B8B4-DB26-4875-8101-C175C80E0B8D}" type="sibTrans" cxnId="{531E8B27-81C9-46B7-AEE6-5012D91C9AFF}">
      <dgm:prSet/>
      <dgm:spPr/>
      <dgm:t>
        <a:bodyPr/>
        <a:lstStyle/>
        <a:p>
          <a:endParaRPr lang="ru-RU"/>
        </a:p>
      </dgm:t>
    </dgm:pt>
    <dgm:pt modelId="{C00DD55D-3759-4D3D-89AF-DCE3318B0259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err="1" smtClean="0">
              <a:solidFill>
                <a:schemeClr val="tx1"/>
              </a:solidFill>
            </a:rPr>
            <a:t>Совершенно-летний</a:t>
          </a:r>
          <a:endParaRPr lang="ru-RU" sz="2400" dirty="0">
            <a:solidFill>
              <a:schemeClr val="tx1"/>
            </a:solidFill>
          </a:endParaRPr>
        </a:p>
      </dgm:t>
    </dgm:pt>
    <dgm:pt modelId="{0F0170C5-D66C-44E5-BFFE-A6673055E847}" type="parTrans" cxnId="{0A1835FD-22DF-4739-9B66-2BD8CE4734D1}">
      <dgm:prSet/>
      <dgm:spPr/>
      <dgm:t>
        <a:bodyPr/>
        <a:lstStyle/>
        <a:p>
          <a:endParaRPr lang="ru-RU"/>
        </a:p>
      </dgm:t>
    </dgm:pt>
    <dgm:pt modelId="{666C96E4-6CA8-4770-9AF4-91F3B79424A9}" type="sibTrans" cxnId="{0A1835FD-22DF-4739-9B66-2BD8CE4734D1}">
      <dgm:prSet/>
      <dgm:spPr/>
      <dgm:t>
        <a:bodyPr/>
        <a:lstStyle/>
        <a:p>
          <a:endParaRPr lang="ru-RU"/>
        </a:p>
      </dgm:t>
    </dgm:pt>
    <dgm:pt modelId="{18D3E756-EC41-4F7B-B84E-100BAE1B9155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Не находящийся в местах лишения свободы</a:t>
          </a:r>
          <a:endParaRPr lang="ru-RU" sz="2400" dirty="0">
            <a:solidFill>
              <a:schemeClr val="tx1"/>
            </a:solidFill>
          </a:endParaRPr>
        </a:p>
      </dgm:t>
    </dgm:pt>
    <dgm:pt modelId="{7164D248-5F62-406E-ACF6-E8BD33CB03F6}" type="parTrans" cxnId="{B8C2C965-EF8B-4C4B-AD20-B3F169A39E7A}">
      <dgm:prSet/>
      <dgm:spPr/>
      <dgm:t>
        <a:bodyPr/>
        <a:lstStyle/>
        <a:p>
          <a:endParaRPr lang="ru-RU"/>
        </a:p>
      </dgm:t>
    </dgm:pt>
    <dgm:pt modelId="{0A5D2758-0F0E-4098-A5DF-3E99E066E78E}" type="sibTrans" cxnId="{B8C2C965-EF8B-4C4B-AD20-B3F169A39E7A}">
      <dgm:prSet/>
      <dgm:spPr/>
      <dgm:t>
        <a:bodyPr/>
        <a:lstStyle/>
        <a:p>
          <a:endParaRPr lang="ru-RU"/>
        </a:p>
      </dgm:t>
    </dgm:pt>
    <dgm:pt modelId="{1A70AAF8-DB0B-406B-8FFE-DF53F8F487AC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err="1" smtClean="0">
              <a:solidFill>
                <a:schemeClr val="tx1"/>
              </a:solidFill>
            </a:rPr>
            <a:t>Дееспо</a:t>
          </a:r>
          <a:r>
            <a:rPr lang="ru-RU" sz="2400" dirty="0" smtClean="0">
              <a:solidFill>
                <a:schemeClr val="tx1"/>
              </a:solidFill>
            </a:rPr>
            <a:t>-</a:t>
          </a:r>
        </a:p>
        <a:p>
          <a:r>
            <a:rPr lang="ru-RU" sz="2400" dirty="0" err="1" smtClean="0">
              <a:solidFill>
                <a:schemeClr val="tx1"/>
              </a:solidFill>
            </a:rPr>
            <a:t>собный</a:t>
          </a:r>
          <a:endParaRPr lang="ru-RU" sz="2400" dirty="0">
            <a:solidFill>
              <a:schemeClr val="tx1"/>
            </a:solidFill>
          </a:endParaRPr>
        </a:p>
      </dgm:t>
    </dgm:pt>
    <dgm:pt modelId="{95EA4BEC-5E91-4ED0-B0A3-2760DF28250A}" type="parTrans" cxnId="{A6547DE9-23A2-4930-9AF4-749BB877D502}">
      <dgm:prSet/>
      <dgm:spPr/>
      <dgm:t>
        <a:bodyPr/>
        <a:lstStyle/>
        <a:p>
          <a:endParaRPr lang="ru-RU"/>
        </a:p>
      </dgm:t>
    </dgm:pt>
    <dgm:pt modelId="{7B75F925-7234-4B1C-A326-04D7CD491E79}" type="sibTrans" cxnId="{A6547DE9-23A2-4930-9AF4-749BB877D502}">
      <dgm:prSet/>
      <dgm:spPr/>
      <dgm:t>
        <a:bodyPr/>
        <a:lstStyle/>
        <a:p>
          <a:endParaRPr lang="ru-RU"/>
        </a:p>
      </dgm:t>
    </dgm:pt>
    <dgm:pt modelId="{3EA891F8-DC41-489F-984C-D75736884B3C}" type="pres">
      <dgm:prSet presAssocID="{01D37888-D3CB-48E3-A2BE-3E9507F0C30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D64447-1540-4291-8F6D-FE68DDB25D9E}" type="pres">
      <dgm:prSet presAssocID="{1BB3DDA6-CC3A-4A09-80E8-BFA74D605081}" presName="centerShape" presStyleLbl="node0" presStyleIdx="0" presStyleCnt="1"/>
      <dgm:spPr/>
      <dgm:t>
        <a:bodyPr/>
        <a:lstStyle/>
        <a:p>
          <a:endParaRPr lang="ru-RU"/>
        </a:p>
      </dgm:t>
    </dgm:pt>
    <dgm:pt modelId="{BA44A031-9DE5-4FC7-9A5E-DB25C54F8728}" type="pres">
      <dgm:prSet presAssocID="{553D0C96-AD3C-4ADE-98F6-470EB43280EB}" presName="Name9" presStyleLbl="parChTrans1D2" presStyleIdx="0" presStyleCnt="4"/>
      <dgm:spPr/>
      <dgm:t>
        <a:bodyPr/>
        <a:lstStyle/>
        <a:p>
          <a:endParaRPr lang="ru-RU"/>
        </a:p>
      </dgm:t>
    </dgm:pt>
    <dgm:pt modelId="{1E721E9E-0038-467C-9205-AB273F318AF6}" type="pres">
      <dgm:prSet presAssocID="{553D0C96-AD3C-4ADE-98F6-470EB43280EB}" presName="connTx" presStyleLbl="parChTrans1D2" presStyleIdx="0" presStyleCnt="4"/>
      <dgm:spPr/>
      <dgm:t>
        <a:bodyPr/>
        <a:lstStyle/>
        <a:p>
          <a:endParaRPr lang="ru-RU"/>
        </a:p>
      </dgm:t>
    </dgm:pt>
    <dgm:pt modelId="{172DE41D-B14E-425F-887A-D69A2901D21C}" type="pres">
      <dgm:prSet presAssocID="{5271491B-E29E-40AE-B5F8-9BBA1F7F152F}" presName="node" presStyleLbl="node1" presStyleIdx="0" presStyleCnt="4" custScaleX="226017" custScaleY="84329" custRadScaleRad="98273" custRadScaleInc="-1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C22D1-2F1A-4DAB-BEC8-0766186051E9}" type="pres">
      <dgm:prSet presAssocID="{0F0170C5-D66C-44E5-BFFE-A6673055E847}" presName="Name9" presStyleLbl="parChTrans1D2" presStyleIdx="1" presStyleCnt="4"/>
      <dgm:spPr/>
      <dgm:t>
        <a:bodyPr/>
        <a:lstStyle/>
        <a:p>
          <a:endParaRPr lang="ru-RU"/>
        </a:p>
      </dgm:t>
    </dgm:pt>
    <dgm:pt modelId="{1483FA9C-E23B-42AC-9165-0066CE6714D3}" type="pres">
      <dgm:prSet presAssocID="{0F0170C5-D66C-44E5-BFFE-A6673055E847}" presName="connTx" presStyleLbl="parChTrans1D2" presStyleIdx="1" presStyleCnt="4"/>
      <dgm:spPr/>
      <dgm:t>
        <a:bodyPr/>
        <a:lstStyle/>
        <a:p>
          <a:endParaRPr lang="ru-RU"/>
        </a:p>
      </dgm:t>
    </dgm:pt>
    <dgm:pt modelId="{637A521D-1242-495B-8171-3404FACEC4A3}" type="pres">
      <dgm:prSet presAssocID="{C00DD55D-3759-4D3D-89AF-DCE3318B0259}" presName="node" presStyleLbl="node1" presStyleIdx="1" presStyleCnt="4" custScaleX="186158" custScaleY="89589" custRadScaleRad="160293" custRadScaleInc="-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CDD9E-D0A9-4513-888E-3B93A19AA442}" type="pres">
      <dgm:prSet presAssocID="{7164D248-5F62-406E-ACF6-E8BD33CB03F6}" presName="Name9" presStyleLbl="parChTrans1D2" presStyleIdx="2" presStyleCnt="4"/>
      <dgm:spPr/>
      <dgm:t>
        <a:bodyPr/>
        <a:lstStyle/>
        <a:p>
          <a:endParaRPr lang="ru-RU"/>
        </a:p>
      </dgm:t>
    </dgm:pt>
    <dgm:pt modelId="{F1F5B6E1-C7B9-4A60-A7C1-7ACD99A72120}" type="pres">
      <dgm:prSet presAssocID="{7164D248-5F62-406E-ACF6-E8BD33CB03F6}" presName="connTx" presStyleLbl="parChTrans1D2" presStyleIdx="2" presStyleCnt="4"/>
      <dgm:spPr/>
      <dgm:t>
        <a:bodyPr/>
        <a:lstStyle/>
        <a:p>
          <a:endParaRPr lang="ru-RU"/>
        </a:p>
      </dgm:t>
    </dgm:pt>
    <dgm:pt modelId="{93411ECB-1E30-4BB2-B6DB-30588D113786}" type="pres">
      <dgm:prSet presAssocID="{18D3E756-EC41-4F7B-B84E-100BAE1B9155}" presName="node" presStyleLbl="node1" presStyleIdx="2" presStyleCnt="4" custScaleX="311882" custScaleY="90864" custRadScaleRad="90922" custRadScaleInc="8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6E5B7-2F19-46EC-B4E3-AECAE35B032C}" type="pres">
      <dgm:prSet presAssocID="{95EA4BEC-5E91-4ED0-B0A3-2760DF28250A}" presName="Name9" presStyleLbl="parChTrans1D2" presStyleIdx="3" presStyleCnt="4"/>
      <dgm:spPr/>
      <dgm:t>
        <a:bodyPr/>
        <a:lstStyle/>
        <a:p>
          <a:endParaRPr lang="ru-RU"/>
        </a:p>
      </dgm:t>
    </dgm:pt>
    <dgm:pt modelId="{F9173358-C4A5-49D2-BFFD-B6B7B8572501}" type="pres">
      <dgm:prSet presAssocID="{95EA4BEC-5E91-4ED0-B0A3-2760DF28250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20F11493-6CFD-458F-B81A-1ABD71CF0718}" type="pres">
      <dgm:prSet presAssocID="{1A70AAF8-DB0B-406B-8FFE-DF53F8F487AC}" presName="node" presStyleLbl="node1" presStyleIdx="3" presStyleCnt="4" custScaleX="176143" custScaleY="89119" custRadScaleRad="156996" custRadScaleInc="12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129C15-B121-46F2-A0C5-4B4626CF9698}" type="presOf" srcId="{7164D248-5F62-406E-ACF6-E8BD33CB03F6}" destId="{A4BCDD9E-D0A9-4513-888E-3B93A19AA442}" srcOrd="0" destOrd="0" presId="urn:microsoft.com/office/officeart/2005/8/layout/radial1"/>
    <dgm:cxn modelId="{EF23B068-59F3-4C60-8AFC-56038299618A}" type="presOf" srcId="{C00DD55D-3759-4D3D-89AF-DCE3318B0259}" destId="{637A521D-1242-495B-8171-3404FACEC4A3}" srcOrd="0" destOrd="0" presId="urn:microsoft.com/office/officeart/2005/8/layout/radial1"/>
    <dgm:cxn modelId="{F4B2652F-106B-41F1-8BF3-7F3854075422}" srcId="{01D37888-D3CB-48E3-A2BE-3E9507F0C30E}" destId="{1BB3DDA6-CC3A-4A09-80E8-BFA74D605081}" srcOrd="0" destOrd="0" parTransId="{64F7DC1C-CBCD-40AC-A432-826D143B125C}" sibTransId="{015652E3-62D9-4DA7-8D48-90E6C6DE43C0}"/>
    <dgm:cxn modelId="{9C79FA08-5AC0-4277-83A2-8799E7C2CB9A}" type="presOf" srcId="{18D3E756-EC41-4F7B-B84E-100BAE1B9155}" destId="{93411ECB-1E30-4BB2-B6DB-30588D113786}" srcOrd="0" destOrd="0" presId="urn:microsoft.com/office/officeart/2005/8/layout/radial1"/>
    <dgm:cxn modelId="{7596B701-872A-4AEE-ACFC-4D6178F8CB11}" type="presOf" srcId="{553D0C96-AD3C-4ADE-98F6-470EB43280EB}" destId="{BA44A031-9DE5-4FC7-9A5E-DB25C54F8728}" srcOrd="0" destOrd="0" presId="urn:microsoft.com/office/officeart/2005/8/layout/radial1"/>
    <dgm:cxn modelId="{27BE3A3B-BD89-4DB1-A530-01F36D6B437F}" type="presOf" srcId="{95EA4BEC-5E91-4ED0-B0A3-2760DF28250A}" destId="{9316E5B7-2F19-46EC-B4E3-AECAE35B032C}" srcOrd="0" destOrd="0" presId="urn:microsoft.com/office/officeart/2005/8/layout/radial1"/>
    <dgm:cxn modelId="{5BDC7118-512B-48CD-8BB7-E08CF1947533}" type="presOf" srcId="{01D37888-D3CB-48E3-A2BE-3E9507F0C30E}" destId="{3EA891F8-DC41-489F-984C-D75736884B3C}" srcOrd="0" destOrd="0" presId="urn:microsoft.com/office/officeart/2005/8/layout/radial1"/>
    <dgm:cxn modelId="{531E8B27-81C9-46B7-AEE6-5012D91C9AFF}" srcId="{1BB3DDA6-CC3A-4A09-80E8-BFA74D605081}" destId="{5271491B-E29E-40AE-B5F8-9BBA1F7F152F}" srcOrd="0" destOrd="0" parTransId="{553D0C96-AD3C-4ADE-98F6-470EB43280EB}" sibTransId="{73D7B8B4-DB26-4875-8101-C175C80E0B8D}"/>
    <dgm:cxn modelId="{DB61CE58-B03A-40EE-83F9-523616695B57}" type="presOf" srcId="{5271491B-E29E-40AE-B5F8-9BBA1F7F152F}" destId="{172DE41D-B14E-425F-887A-D69A2901D21C}" srcOrd="0" destOrd="0" presId="urn:microsoft.com/office/officeart/2005/8/layout/radial1"/>
    <dgm:cxn modelId="{C504CF0E-E023-4C66-9865-5996154B834B}" type="presOf" srcId="{7164D248-5F62-406E-ACF6-E8BD33CB03F6}" destId="{F1F5B6E1-C7B9-4A60-A7C1-7ACD99A72120}" srcOrd="1" destOrd="0" presId="urn:microsoft.com/office/officeart/2005/8/layout/radial1"/>
    <dgm:cxn modelId="{B8C2C965-EF8B-4C4B-AD20-B3F169A39E7A}" srcId="{1BB3DDA6-CC3A-4A09-80E8-BFA74D605081}" destId="{18D3E756-EC41-4F7B-B84E-100BAE1B9155}" srcOrd="2" destOrd="0" parTransId="{7164D248-5F62-406E-ACF6-E8BD33CB03F6}" sibTransId="{0A5D2758-0F0E-4098-A5DF-3E99E066E78E}"/>
    <dgm:cxn modelId="{0A1835FD-22DF-4739-9B66-2BD8CE4734D1}" srcId="{1BB3DDA6-CC3A-4A09-80E8-BFA74D605081}" destId="{C00DD55D-3759-4D3D-89AF-DCE3318B0259}" srcOrd="1" destOrd="0" parTransId="{0F0170C5-D66C-44E5-BFFE-A6673055E847}" sibTransId="{666C96E4-6CA8-4770-9AF4-91F3B79424A9}"/>
    <dgm:cxn modelId="{4B1BDEDA-3595-417D-BFDD-92BEF2005E8B}" type="presOf" srcId="{1BB3DDA6-CC3A-4A09-80E8-BFA74D605081}" destId="{03D64447-1540-4291-8F6D-FE68DDB25D9E}" srcOrd="0" destOrd="0" presId="urn:microsoft.com/office/officeart/2005/8/layout/radial1"/>
    <dgm:cxn modelId="{E9C723C7-066A-4D93-A905-58D96643977A}" type="presOf" srcId="{95EA4BEC-5E91-4ED0-B0A3-2760DF28250A}" destId="{F9173358-C4A5-49D2-BFFD-B6B7B8572501}" srcOrd="1" destOrd="0" presId="urn:microsoft.com/office/officeart/2005/8/layout/radial1"/>
    <dgm:cxn modelId="{7EA99D7D-493A-4A78-892F-3AF80F69383A}" type="presOf" srcId="{553D0C96-AD3C-4ADE-98F6-470EB43280EB}" destId="{1E721E9E-0038-467C-9205-AB273F318AF6}" srcOrd="1" destOrd="0" presId="urn:microsoft.com/office/officeart/2005/8/layout/radial1"/>
    <dgm:cxn modelId="{CC3CBFD6-EDDC-431F-8FB6-151BA034E3C1}" type="presOf" srcId="{1A70AAF8-DB0B-406B-8FFE-DF53F8F487AC}" destId="{20F11493-6CFD-458F-B81A-1ABD71CF0718}" srcOrd="0" destOrd="0" presId="urn:microsoft.com/office/officeart/2005/8/layout/radial1"/>
    <dgm:cxn modelId="{B653A17E-A072-465C-8F0A-8607D3A5F1DD}" type="presOf" srcId="{0F0170C5-D66C-44E5-BFFE-A6673055E847}" destId="{1483FA9C-E23B-42AC-9165-0066CE6714D3}" srcOrd="1" destOrd="0" presId="urn:microsoft.com/office/officeart/2005/8/layout/radial1"/>
    <dgm:cxn modelId="{A6547DE9-23A2-4930-9AF4-749BB877D502}" srcId="{1BB3DDA6-CC3A-4A09-80E8-BFA74D605081}" destId="{1A70AAF8-DB0B-406B-8FFE-DF53F8F487AC}" srcOrd="3" destOrd="0" parTransId="{95EA4BEC-5E91-4ED0-B0A3-2760DF28250A}" sibTransId="{7B75F925-7234-4B1C-A326-04D7CD491E79}"/>
    <dgm:cxn modelId="{35AF6A19-5D5E-4F5B-BB3A-7DAE24E13DE1}" type="presOf" srcId="{0F0170C5-D66C-44E5-BFFE-A6673055E847}" destId="{3C8C22D1-2F1A-4DAB-BEC8-0766186051E9}" srcOrd="0" destOrd="0" presId="urn:microsoft.com/office/officeart/2005/8/layout/radial1"/>
    <dgm:cxn modelId="{CC693307-5FC7-4CFA-B33A-5C5E2FC97B28}" type="presParOf" srcId="{3EA891F8-DC41-489F-984C-D75736884B3C}" destId="{03D64447-1540-4291-8F6D-FE68DDB25D9E}" srcOrd="0" destOrd="0" presId="urn:microsoft.com/office/officeart/2005/8/layout/radial1"/>
    <dgm:cxn modelId="{8C8DD718-EBE8-46F8-BF70-9C3BB644CF70}" type="presParOf" srcId="{3EA891F8-DC41-489F-984C-D75736884B3C}" destId="{BA44A031-9DE5-4FC7-9A5E-DB25C54F8728}" srcOrd="1" destOrd="0" presId="urn:microsoft.com/office/officeart/2005/8/layout/radial1"/>
    <dgm:cxn modelId="{7E4646F1-0E3E-4568-8CC1-B87C19FAF5F8}" type="presParOf" srcId="{BA44A031-9DE5-4FC7-9A5E-DB25C54F8728}" destId="{1E721E9E-0038-467C-9205-AB273F318AF6}" srcOrd="0" destOrd="0" presId="urn:microsoft.com/office/officeart/2005/8/layout/radial1"/>
    <dgm:cxn modelId="{DF5653BB-39FA-473F-A7C1-446AAEF0F4A9}" type="presParOf" srcId="{3EA891F8-DC41-489F-984C-D75736884B3C}" destId="{172DE41D-B14E-425F-887A-D69A2901D21C}" srcOrd="2" destOrd="0" presId="urn:microsoft.com/office/officeart/2005/8/layout/radial1"/>
    <dgm:cxn modelId="{3D4D2401-2268-4D1B-9E91-C9F068C7F8BC}" type="presParOf" srcId="{3EA891F8-DC41-489F-984C-D75736884B3C}" destId="{3C8C22D1-2F1A-4DAB-BEC8-0766186051E9}" srcOrd="3" destOrd="0" presId="urn:microsoft.com/office/officeart/2005/8/layout/radial1"/>
    <dgm:cxn modelId="{67E7E66C-1B01-43FA-B589-AB713DDD03B2}" type="presParOf" srcId="{3C8C22D1-2F1A-4DAB-BEC8-0766186051E9}" destId="{1483FA9C-E23B-42AC-9165-0066CE6714D3}" srcOrd="0" destOrd="0" presId="urn:microsoft.com/office/officeart/2005/8/layout/radial1"/>
    <dgm:cxn modelId="{7EACFAA6-7673-4CCF-9A3F-BA5160A6BF41}" type="presParOf" srcId="{3EA891F8-DC41-489F-984C-D75736884B3C}" destId="{637A521D-1242-495B-8171-3404FACEC4A3}" srcOrd="4" destOrd="0" presId="urn:microsoft.com/office/officeart/2005/8/layout/radial1"/>
    <dgm:cxn modelId="{6A897FCB-60C4-48D7-9CEE-83CC691115CD}" type="presParOf" srcId="{3EA891F8-DC41-489F-984C-D75736884B3C}" destId="{A4BCDD9E-D0A9-4513-888E-3B93A19AA442}" srcOrd="5" destOrd="0" presId="urn:microsoft.com/office/officeart/2005/8/layout/radial1"/>
    <dgm:cxn modelId="{661F4F34-31BE-4D09-8615-399605CCA1E8}" type="presParOf" srcId="{A4BCDD9E-D0A9-4513-888E-3B93A19AA442}" destId="{F1F5B6E1-C7B9-4A60-A7C1-7ACD99A72120}" srcOrd="0" destOrd="0" presId="urn:microsoft.com/office/officeart/2005/8/layout/radial1"/>
    <dgm:cxn modelId="{B4F904F4-88C9-4EC0-8FF0-B0E336AC71B2}" type="presParOf" srcId="{3EA891F8-DC41-489F-984C-D75736884B3C}" destId="{93411ECB-1E30-4BB2-B6DB-30588D113786}" srcOrd="6" destOrd="0" presId="urn:microsoft.com/office/officeart/2005/8/layout/radial1"/>
    <dgm:cxn modelId="{D8367AD8-7733-40A5-8020-748BAA0C7351}" type="presParOf" srcId="{3EA891F8-DC41-489F-984C-D75736884B3C}" destId="{9316E5B7-2F19-46EC-B4E3-AECAE35B032C}" srcOrd="7" destOrd="0" presId="urn:microsoft.com/office/officeart/2005/8/layout/radial1"/>
    <dgm:cxn modelId="{C90D5CAB-889A-43D0-BF21-60B7B605B645}" type="presParOf" srcId="{9316E5B7-2F19-46EC-B4E3-AECAE35B032C}" destId="{F9173358-C4A5-49D2-BFFD-B6B7B8572501}" srcOrd="0" destOrd="0" presId="urn:microsoft.com/office/officeart/2005/8/layout/radial1"/>
    <dgm:cxn modelId="{6057906F-3755-4F09-BD95-F825D31D1149}" type="presParOf" srcId="{3EA891F8-DC41-489F-984C-D75736884B3C}" destId="{20F11493-6CFD-458F-B81A-1ABD71CF0718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D64447-1540-4291-8F6D-FE68DDB25D9E}">
      <dsp:nvSpPr>
        <dsp:cNvPr id="0" name=""/>
        <dsp:cNvSpPr/>
      </dsp:nvSpPr>
      <dsp:spPr>
        <a:xfrm>
          <a:off x="3282669" y="1866396"/>
          <a:ext cx="1435283" cy="14352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3282669" y="1866396"/>
        <a:ext cx="1435283" cy="1435283"/>
      </dsp:txXfrm>
    </dsp:sp>
    <dsp:sp modelId="{BA44A031-9DE5-4FC7-9A5E-DB25C54F8728}">
      <dsp:nvSpPr>
        <dsp:cNvPr id="0" name=""/>
        <dsp:cNvSpPr/>
      </dsp:nvSpPr>
      <dsp:spPr>
        <a:xfrm rot="16159905">
          <a:off x="3731813" y="1593331"/>
          <a:ext cx="514258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514258" y="160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159905">
        <a:off x="3976085" y="1596477"/>
        <a:ext cx="25712" cy="25712"/>
      </dsp:txXfrm>
    </dsp:sp>
    <dsp:sp modelId="{172DE41D-B14E-425F-887A-D69A2901D21C}">
      <dsp:nvSpPr>
        <dsp:cNvPr id="0" name=""/>
        <dsp:cNvSpPr/>
      </dsp:nvSpPr>
      <dsp:spPr>
        <a:xfrm>
          <a:off x="2356893" y="141867"/>
          <a:ext cx="3243983" cy="1210359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Гражданин РФ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356893" y="141867"/>
        <a:ext cx="3243983" cy="1210359"/>
      </dsp:txXfrm>
    </dsp:sp>
    <dsp:sp modelId="{3C8C22D1-2F1A-4DAB-BEC8-0766186051E9}">
      <dsp:nvSpPr>
        <dsp:cNvPr id="0" name=""/>
        <dsp:cNvSpPr/>
      </dsp:nvSpPr>
      <dsp:spPr>
        <a:xfrm rot="21591100">
          <a:off x="4717949" y="2565294"/>
          <a:ext cx="682670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682670" y="160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591100">
        <a:off x="5042217" y="2564229"/>
        <a:ext cx="34133" cy="34133"/>
      </dsp:txXfrm>
    </dsp:sp>
    <dsp:sp modelId="{637A521D-1242-495B-8171-3404FACEC4A3}">
      <dsp:nvSpPr>
        <dsp:cNvPr id="0" name=""/>
        <dsp:cNvSpPr/>
      </dsp:nvSpPr>
      <dsp:spPr>
        <a:xfrm>
          <a:off x="5400599" y="1934026"/>
          <a:ext cx="2671894" cy="1285855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tx1"/>
              </a:solidFill>
            </a:rPr>
            <a:t>Совершенно-летний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5400599" y="1934026"/>
        <a:ext cx="2671894" cy="1285855"/>
      </dsp:txXfrm>
    </dsp:sp>
    <dsp:sp modelId="{A4BCDD9E-D0A9-4513-888E-3B93A19AA442}">
      <dsp:nvSpPr>
        <dsp:cNvPr id="0" name=""/>
        <dsp:cNvSpPr/>
      </dsp:nvSpPr>
      <dsp:spPr>
        <a:xfrm rot="5642676">
          <a:off x="3773865" y="3447724"/>
          <a:ext cx="328486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328486" y="160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642676">
        <a:off x="3929896" y="3455514"/>
        <a:ext cx="16424" cy="16424"/>
      </dsp:txXfrm>
    </dsp:sp>
    <dsp:sp modelId="{93411ECB-1E30-4BB2-B6DB-30588D113786}">
      <dsp:nvSpPr>
        <dsp:cNvPr id="0" name=""/>
        <dsp:cNvSpPr/>
      </dsp:nvSpPr>
      <dsp:spPr>
        <a:xfrm>
          <a:off x="1642231" y="3627422"/>
          <a:ext cx="4476389" cy="1304155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Не находящийся в местах лишения свободы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642231" y="3627422"/>
        <a:ext cx="4476389" cy="1304155"/>
      </dsp:txXfrm>
    </dsp:sp>
    <dsp:sp modelId="{9316E5B7-2F19-46EC-B4E3-AECAE35B032C}">
      <dsp:nvSpPr>
        <dsp:cNvPr id="0" name=""/>
        <dsp:cNvSpPr/>
      </dsp:nvSpPr>
      <dsp:spPr>
        <a:xfrm rot="10836054">
          <a:off x="2527858" y="2556551"/>
          <a:ext cx="754871" cy="32003"/>
        </a:xfrm>
        <a:custGeom>
          <a:avLst/>
          <a:gdLst/>
          <a:ahLst/>
          <a:cxnLst/>
          <a:rect l="0" t="0" r="0" b="0"/>
          <a:pathLst>
            <a:path>
              <a:moveTo>
                <a:pt x="0" y="16001"/>
              </a:moveTo>
              <a:lnTo>
                <a:pt x="754871" y="160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36054">
        <a:off x="2886422" y="2553681"/>
        <a:ext cx="37743" cy="37743"/>
      </dsp:txXfrm>
    </dsp:sp>
    <dsp:sp modelId="{20F11493-6CFD-458F-B81A-1ABD71CF0718}">
      <dsp:nvSpPr>
        <dsp:cNvPr id="0" name=""/>
        <dsp:cNvSpPr/>
      </dsp:nvSpPr>
      <dsp:spPr>
        <a:xfrm>
          <a:off x="0" y="1915785"/>
          <a:ext cx="2528150" cy="1279110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tx1"/>
              </a:solidFill>
            </a:rPr>
            <a:t>Дееспо</a:t>
          </a:r>
          <a:r>
            <a:rPr lang="ru-RU" sz="2400" kern="1200" dirty="0" smtClean="0">
              <a:solidFill>
                <a:schemeClr val="tx1"/>
              </a:solidFill>
            </a:rPr>
            <a:t>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tx1"/>
              </a:solidFill>
            </a:rPr>
            <a:t>собный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1915785"/>
        <a:ext cx="2528150" cy="1279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6.bin"/><Relationship Id="rId2" Type="http://schemas.microsoft.com/office/2006/relationships/legacyDiagramText" Target="legacyDiagramText5.bin"/><Relationship Id="rId1" Type="http://schemas.microsoft.com/office/2006/relationships/legacyDiagramText" Target="legacyDiagramText4.bin"/><Relationship Id="rId5" Type="http://schemas.openxmlformats.org/officeDocument/2006/relationships/image" Target="../media/image14.png"/><Relationship Id="rId4" Type="http://schemas.microsoft.com/office/2006/relationships/legacyDiagramText" Target="legacyDiagramText7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0.bin"/><Relationship Id="rId2" Type="http://schemas.microsoft.com/office/2006/relationships/legacyDiagramText" Target="legacyDiagramText9.bin"/><Relationship Id="rId1" Type="http://schemas.microsoft.com/office/2006/relationships/legacyDiagramText" Target="legacyDiagramText8.bin"/><Relationship Id="rId5" Type="http://schemas.microsoft.com/office/2006/relationships/legacyDiagramText" Target="legacyDiagramText12.bin"/><Relationship Id="rId4" Type="http://schemas.microsoft.com/office/2006/relationships/legacyDiagramText" Target="legacyDiagramText1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8A7DE-10D5-4D93-AC06-26FBCF615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FF8A6-A5A4-4076-9CA0-8966DC462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DB1E6-0F0F-4D63-B1EE-132A092D2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C7A79-403A-4B76-A8B6-6607335F9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CD5C-0BB7-4A09-B356-0FB352E05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781BF8-D6C2-4681-9D90-CDBAC9A1114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3A223D-008A-4737-BE84-E89C8C239A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konstantinovsk.runews04-12-20112000-uchastki-zakryty-idet-podschet-golosov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071546"/>
            <a:ext cx="5715000" cy="4276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16113" y="2967335"/>
            <a:ext cx="67117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Избирательное право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Избирательная система РФ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" name="Содержимое 3" descr="1.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6674643" cy="46589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714348" y="1714488"/>
            <a:ext cx="7929591" cy="4757749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i="1" spc="300" dirty="0" smtClean="0">
                <a:solidFill>
                  <a:schemeClr val="bg2">
                    <a:lumMod val="90000"/>
                  </a:schemeClr>
                </a:solidFill>
              </a:rPr>
              <a:t>Стадия назначения выборов</a:t>
            </a:r>
            <a:endParaRPr lang="ru-RU" sz="2400" spc="3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spc="300" dirty="0" smtClean="0">
                <a:solidFill>
                  <a:schemeClr val="bg2">
                    <a:lumMod val="90000"/>
                  </a:schemeClr>
                </a:solidFill>
              </a:rPr>
              <a:t>Стадия образования избирательных округов и избирательных участков</a:t>
            </a:r>
            <a:endParaRPr lang="en-US" sz="2400" spc="3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spc="300" dirty="0" smtClean="0">
                <a:solidFill>
                  <a:schemeClr val="bg2">
                    <a:lumMod val="90000"/>
                  </a:schemeClr>
                </a:solidFill>
              </a:rPr>
              <a:t>Стадия формирования избирательных комиссий</a:t>
            </a:r>
            <a:endParaRPr lang="ru-RU" sz="2400" spc="3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spc="300" dirty="0" smtClean="0">
                <a:solidFill>
                  <a:schemeClr val="bg2">
                    <a:lumMod val="90000"/>
                  </a:schemeClr>
                </a:solidFill>
              </a:rPr>
              <a:t>Стадия составления списков избирателей</a:t>
            </a:r>
            <a:endParaRPr lang="en-US" sz="2400" spc="3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spc="300" dirty="0" smtClean="0">
                <a:solidFill>
                  <a:schemeClr val="bg2">
                    <a:lumMod val="90000"/>
                  </a:schemeClr>
                </a:solidFill>
              </a:rPr>
              <a:t>Стадия выдвижения, сбора подписей и регистрации кандидатов</a:t>
            </a:r>
            <a:endParaRPr lang="en-US" sz="2400" spc="3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spc="300" dirty="0" smtClean="0">
                <a:solidFill>
                  <a:schemeClr val="bg2">
                    <a:lumMod val="90000"/>
                  </a:schemeClr>
                </a:solidFill>
              </a:rPr>
              <a:t>Стадия предвыборной агитации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i="1" spc="300" dirty="0" smtClean="0">
                <a:solidFill>
                  <a:schemeClr val="bg2">
                    <a:lumMod val="90000"/>
                  </a:schemeClr>
                </a:solidFill>
              </a:rPr>
              <a:t>Стадия голосования, подсчета голосов избирателей, установления результатов выборов и их опубликования</a:t>
            </a:r>
            <a:endParaRPr lang="en-US" sz="2400" spc="3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sz="2400" dirty="0" smtClean="0"/>
          </a:p>
        </p:txBody>
      </p:sp>
      <p:sp>
        <p:nvSpPr>
          <p:cNvPr id="22531" name="WordArt 4"/>
          <p:cNvSpPr>
            <a:spLocks noChangeArrowheads="1" noChangeShapeType="1" noTextEdit="1"/>
          </p:cNvSpPr>
          <p:nvPr/>
        </p:nvSpPr>
        <p:spPr bwMode="auto">
          <a:xfrm>
            <a:off x="1285852" y="500042"/>
            <a:ext cx="7100907" cy="11429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Стадии избирательного </a:t>
            </a:r>
          </a:p>
          <a:p>
            <a:pPr algn="ctr"/>
            <a:r>
              <a:rPr lang="ru-RU" sz="20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процесса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225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142984"/>
            <a:ext cx="8013700" cy="4840287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pPr eaLnBrk="1" hangingPunct="1">
              <a:buFontTx/>
              <a:buChar char="-"/>
              <a:defRPr/>
            </a:pPr>
            <a:r>
              <a:rPr lang="ru-RU" b="1" i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Избирательный округ </a:t>
            </a:r>
            <a:r>
              <a:rPr lang="ru-RU" b="1" i="1" dirty="0" smtClean="0">
                <a:solidFill>
                  <a:schemeClr val="bg2">
                    <a:lumMod val="90000"/>
                  </a:schemeClr>
                </a:solidFill>
              </a:rPr>
              <a:t>–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определенная территория, от которой граждане Российской Федерации избирают депутата или выборное лицо</a:t>
            </a:r>
          </a:p>
          <a:p>
            <a:pPr eaLnBrk="1" hangingPunct="1">
              <a:buFontTx/>
              <a:buChar char="-"/>
              <a:defRPr/>
            </a:pPr>
            <a:endParaRPr lang="ru-RU" sz="1100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chemeClr val="bg2">
                    <a:lumMod val="90000"/>
                  </a:schemeClr>
                </a:solidFill>
              </a:rPr>
              <a:t>-  </a:t>
            </a:r>
            <a:r>
              <a:rPr lang="ru-RU" b="1" i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Избирательный участок </a:t>
            </a:r>
            <a:r>
              <a:rPr lang="ru-RU" b="1" i="1" dirty="0" smtClean="0">
                <a:solidFill>
                  <a:schemeClr val="bg2">
                    <a:lumMod val="90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это место, где проводится голосование и подсчитываются голоса избирателей.</a:t>
            </a: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3000364" y="642939"/>
            <a:ext cx="3500462" cy="5000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1894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Понятия</a:t>
            </a:r>
            <a:endParaRPr lang="ru-RU" sz="3600" b="1" i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250825" y="1916113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 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323850" y="2708275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 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323850" y="3500438"/>
            <a:ext cx="251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</a:rPr>
              <a:t>  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1116013" y="1989138"/>
            <a:ext cx="6769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827088" y="2060575"/>
            <a:ext cx="698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27655" name="Text Box 24"/>
          <p:cNvSpPr txBox="1">
            <a:spLocks noChangeArrowheads="1"/>
          </p:cNvSpPr>
          <p:nvPr/>
        </p:nvSpPr>
        <p:spPr bwMode="auto">
          <a:xfrm>
            <a:off x="3311525" y="1376363"/>
            <a:ext cx="547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26632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7286644" cy="464989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6633" name="WordArt 11"/>
          <p:cNvSpPr>
            <a:spLocks noChangeArrowheads="1" noChangeShapeType="1" noTextEdit="1"/>
          </p:cNvSpPr>
          <p:nvPr/>
        </p:nvSpPr>
        <p:spPr bwMode="auto">
          <a:xfrm>
            <a:off x="1071538" y="428604"/>
            <a:ext cx="7462861" cy="7397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Избирательный участок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rganization Chart 2"/>
          <p:cNvGraphicFramePr>
            <a:graphicFrameLocks noChangeAspect="1"/>
          </p:cNvGraphicFramePr>
          <p:nvPr>
            <p:ph type="dgm" idx="1"/>
          </p:nvPr>
        </p:nvGraphicFramePr>
        <p:xfrm>
          <a:off x="714375" y="1571625"/>
          <a:ext cx="7561263" cy="4032250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sp>
        <p:nvSpPr>
          <p:cNvPr id="18444" name="WordArt 12"/>
          <p:cNvSpPr>
            <a:spLocks noChangeArrowheads="1" noChangeShapeType="1" noTextEdit="1"/>
          </p:cNvSpPr>
          <p:nvPr/>
        </p:nvSpPr>
        <p:spPr bwMode="auto">
          <a:xfrm>
            <a:off x="857224" y="571480"/>
            <a:ext cx="7820050" cy="6667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Состав Центральной избирательной комиссии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527175" y="6040438"/>
            <a:ext cx="5997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1714480" y="5786454"/>
            <a:ext cx="573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90000"/>
                  </a:schemeClr>
                </a:solidFill>
              </a:rPr>
              <a:t>Действует на постоянной основе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43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843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843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8434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18434" grpId="0" bld="allAtOnce"/>
      <p:bldDgm spid="18434" grpId="1" bld="allAtOnce"/>
      <p:bldP spid="18444" grpId="0" animBg="1"/>
      <p:bldP spid="184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2357672"/>
            <a:ext cx="2673341" cy="2463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458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3419475" y="1700213"/>
            <a:ext cx="5545138" cy="482441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Регистрация избирателей – глава муниципального образования</a:t>
            </a:r>
          </a:p>
          <a:p>
            <a:pPr eaLnBrk="1" hangingPunct="1">
              <a:lnSpc>
                <a:spcPct val="90000"/>
              </a:lnSpc>
            </a:pPr>
            <a:endParaRPr lang="ru-RU" sz="24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Список избирателей – участковая комиссия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Основание для включения – проживание на территории участка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Список избирателей – не позднее чем за 20 дней до выборов</a:t>
            </a:r>
          </a:p>
        </p:txBody>
      </p:sp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714348" y="500042"/>
            <a:ext cx="7572428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Составление и уточнение </a:t>
            </a:r>
          </a:p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списков избирателей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rganization Chart 2"/>
          <p:cNvGraphicFramePr>
            <a:graphicFrameLocks noChangeAspect="1"/>
          </p:cNvGraphicFramePr>
          <p:nvPr/>
        </p:nvGraphicFramePr>
        <p:xfrm>
          <a:off x="642910" y="1571612"/>
          <a:ext cx="7893075" cy="4698184"/>
        </p:xfrm>
        <a:graphic>
          <a:graphicData uri="http://schemas.openxmlformats.org/drawingml/2006/compatibility">
            <com:legacyDrawing xmlns:com="http://schemas.openxmlformats.org/drawingml/2006/compatibility" spid="_x0000_s3074"/>
          </a:graphicData>
        </a:graphic>
      </p:graphicFrame>
      <p:sp>
        <p:nvSpPr>
          <p:cNvPr id="20492" name="WordArt 12"/>
          <p:cNvSpPr>
            <a:spLocks noChangeArrowheads="1" noChangeShapeType="1" noTextEdit="1"/>
          </p:cNvSpPr>
          <p:nvPr/>
        </p:nvSpPr>
        <p:spPr bwMode="auto">
          <a:xfrm>
            <a:off x="857224" y="428604"/>
            <a:ext cx="7858148" cy="10001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Выдвижение и регистрация </a:t>
            </a:r>
          </a:p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кандидатов</a:t>
            </a:r>
          </a:p>
        </p:txBody>
      </p:sp>
      <p:pic>
        <p:nvPicPr>
          <p:cNvPr id="5" name="Рисунок 4" descr="2260_1_20081203113045p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214686"/>
            <a:ext cx="203314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subSp spid="_x0000_s307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2">
                                            <p:subSp spid="_x0000_s3079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2">
                                            <p:subSp spid="_x0000_s3079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subSp spid="_x0000_s308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82">
                                            <p:subSp spid="_x0000_s3080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82">
                                            <p:subSp spid="_x0000_s3080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482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482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subSp spid="_x0000_s308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482">
                                            <p:subSp spid="_x0000_s3082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482">
                                            <p:subSp spid="_x0000_s3082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2000" fill="hold"/>
                                        <p:tgtEl>
                                          <p:spTgt spid="20482">
                                            <p:subSp spid="_x0000_s3079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20482">
                                            <p:subSp spid="_x0000_s3079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2000" fill="hold"/>
                                        <p:tgtEl>
                                          <p:spTgt spid="20482">
                                            <p:subSp spid="_x0000_s3079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20482">
                                            <p:subSp spid="_x0000_s3079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2000" fill="hold"/>
                                        <p:tgtEl>
                                          <p:spTgt spid="20482">
                                            <p:subSp spid="_x0000_s3080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2000" fill="hold"/>
                                        <p:tgtEl>
                                          <p:spTgt spid="20482">
                                            <p:subSp spid="_x0000_s3080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2000" fill="hold"/>
                                        <p:tgtEl>
                                          <p:spTgt spid="20482">
                                            <p:subSp spid="_x0000_s3080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20482">
                                            <p:subSp spid="_x0000_s3080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2000" fill="hold"/>
                                        <p:tgtEl>
                                          <p:spTgt spid="20482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2000" fill="hold"/>
                                        <p:tgtEl>
                                          <p:spTgt spid="20482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2000" fill="hold"/>
                                        <p:tgtEl>
                                          <p:spTgt spid="20482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20482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2000" fill="hold"/>
                                        <p:tgtEl>
                                          <p:spTgt spid="20482">
                                            <p:subSp spid="_x0000_s3082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2000" fill="hold"/>
                                        <p:tgtEl>
                                          <p:spTgt spid="20482">
                                            <p:subSp spid="_x0000_s3082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2000" fill="hold"/>
                                        <p:tgtEl>
                                          <p:spTgt spid="20482">
                                            <p:subSp spid="_x0000_s3082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20482">
                                            <p:subSp spid="_x0000_s3082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20482" grpId="0" bld="allAtOnce"/>
      <p:bldDgm spid="20482" grpId="1" bld="allAtOnce"/>
      <p:bldP spid="2049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600200"/>
            <a:ext cx="5329237" cy="4530725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День голосования -воскресенье.</a:t>
            </a:r>
          </a:p>
          <a:p>
            <a:pPr eaLnBrk="1" hangingPunct="1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Избиратель голосует лично</a:t>
            </a:r>
          </a:p>
          <a:p>
            <a:pPr eaLnBrk="1" hangingPunct="1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Может воспользоваться помощью другого избирателя</a:t>
            </a:r>
          </a:p>
          <a:p>
            <a:pPr eaLnBrk="1" hangingPunct="1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Бюллетени выдаются          избирателям по </a:t>
            </a:r>
          </a:p>
          <a:p>
            <a:pPr eaLnBrk="1" hangingPunct="1"/>
            <a:endParaRPr lang="ru-RU" sz="2400" dirty="0" smtClean="0"/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88125" y="1700213"/>
            <a:ext cx="1079500" cy="9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5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16688" y="3789363"/>
            <a:ext cx="1800225" cy="133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500166" y="500042"/>
            <a:ext cx="655798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Порядок проведения голосования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714752"/>
            <a:ext cx="935037" cy="1150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011863" y="2708275"/>
            <a:ext cx="2703541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Бюллетени заполняются в специально оборудованной кабине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500694" y="5229225"/>
            <a:ext cx="307183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Голосование возможно и вне помещения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971550" y="4148416"/>
            <a:ext cx="17857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военный билет, 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611188" y="5229225"/>
            <a:ext cx="399573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solidFill>
                  <a:schemeClr val="bg2">
                    <a:lumMod val="90000"/>
                  </a:schemeClr>
                </a:solidFill>
              </a:rPr>
              <a:t>временное удостоверение личности гражданина Р </a:t>
            </a:r>
            <a:r>
              <a:rPr lang="ru-RU" sz="1400" dirty="0" err="1" smtClean="0">
                <a:solidFill>
                  <a:schemeClr val="bg2">
                    <a:lumMod val="90000"/>
                  </a:schemeClr>
                </a:solidFill>
              </a:rPr>
              <a:t>Ф,выдаваемое</a:t>
            </a:r>
            <a:r>
              <a:rPr lang="ru-RU" sz="1400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bg2">
                    <a:lumMod val="90000"/>
                  </a:schemeClr>
                </a:solidFill>
              </a:rPr>
              <a:t>на период оформления паспорта</a:t>
            </a: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971550" y="4580216"/>
            <a:ext cx="19001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паспорт моряка, </a:t>
            </a: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684213" y="4867553"/>
            <a:ext cx="34240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справка установленной формы,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 txBox="1">
            <a:spLocks noGrp="1" noChangeArrowheads="1"/>
          </p:cNvSpPr>
          <p:nvPr>
            <p:ph type="title"/>
          </p:nvPr>
        </p:nvSpPr>
        <p:spPr>
          <a:xfrm>
            <a:off x="1428728" y="1500174"/>
            <a:ext cx="8001000" cy="1296988"/>
          </a:xfrm>
          <a:noFill/>
          <a:ln/>
        </p:spPr>
        <p:txBody>
          <a:bodyPr>
            <a:normAutofit/>
          </a:bodyPr>
          <a:lstStyle/>
          <a:p>
            <a:r>
              <a:rPr lang="ru-RU" b="1" i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Абсентеизм</a:t>
            </a:r>
            <a:r>
              <a:rPr lang="ru-RU" b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– 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</a:rPr>
              <a:t>сознательное </a:t>
            </a:r>
            <a:br>
              <a:rPr lang="ru-RU" sz="2800" dirty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sz="2800" dirty="0">
                <a:solidFill>
                  <a:schemeClr val="bg2">
                    <a:lumMod val="90000"/>
                  </a:schemeClr>
                </a:solidFill>
              </a:rPr>
              <a:t>неучастие граждан в выборах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1142976" y="3286124"/>
            <a:ext cx="7772400" cy="2233612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Участие в выборах, это, в первую очередь, </a:t>
            </a:r>
            <a:r>
              <a:rPr lang="ru-RU" b="1" i="1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конституционное право 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граждан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00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0728" name="WordArt 20"/>
          <p:cNvSpPr>
            <a:spLocks noChangeArrowheads="1" noChangeShapeType="1" noTextEdit="1"/>
          </p:cNvSpPr>
          <p:nvPr/>
        </p:nvSpPr>
        <p:spPr bwMode="auto">
          <a:xfrm>
            <a:off x="2500298" y="500042"/>
            <a:ext cx="3575073" cy="595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Избиратель</a:t>
            </a:r>
            <a:endParaRPr lang="ru-RU" sz="3600" i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chemeClr val="hlink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571472" y="1214422"/>
          <a:ext cx="8072494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27" name="Picture 19" descr="пп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928934"/>
            <a:ext cx="2609850" cy="17557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animBg="1"/>
      <p:bldGraphic spid="1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Введение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2">
                    <a:lumMod val="90000"/>
                  </a:schemeClr>
                </a:solidFill>
              </a:rPr>
              <a:t>Одним из самых древних институтов человеческого общества является институт выборов. Определенная форма выборности существовала уже в родовом обществе, в рабовладельческих обществах Греции и Рима выборы также представляли важнейший принцип государственности. В феодальном обществе определенные элементы выборности имели существование значение, особенно сословные выборы в городах. Но особенно большое значение выборы приобрели с развитием капиталистических общественных отношений и появлением республиканской формы правления. Образованный на основе всеобщего избирательного права высший избирательный орган – парламент - наиболее адекватно отвечал общественным отношениям нового капиталистического строя. Уже в этот период избирательная кампания активно использовалась как эффективный инструмент политической борьбы, как показатель популярности тех или иных политических групп и их представителей.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071538" y="500042"/>
            <a:ext cx="7346974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Подсчёт </a:t>
            </a:r>
            <a:r>
              <a:rPr lang="ru-RU" sz="3600" b="1" i="1" kern="1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голосов.Результаты</a:t>
            </a:r>
            <a:r>
              <a:rPr lang="ru-RU" sz="3600" b="1" i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ru-RU" sz="3600" b="1" i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24579" name="Organization Chart 3"/>
          <p:cNvGraphicFramePr>
            <a:graphicFrameLocks/>
          </p:cNvGraphicFramePr>
          <p:nvPr>
            <p:ph type="dgm" idx="1"/>
          </p:nvPr>
        </p:nvGraphicFramePr>
        <p:xfrm>
          <a:off x="1714480" y="1357298"/>
          <a:ext cx="6769100" cy="4616450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565400"/>
            <a:ext cx="2381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4579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4579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subSp spid="_x0000_s410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4579">
                                            <p:subSp spid="_x0000_s4105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4579">
                                            <p:subSp spid="_x0000_s4105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subSp spid="_x0000_s410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4579">
                                            <p:subSp spid="_x0000_s4106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4579">
                                            <p:subSp spid="_x0000_s4106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subSp spid="_x0000_s410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4579">
                                            <p:subSp spid="_x0000_s4107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4579">
                                            <p:subSp spid="_x0000_s4107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subSp spid="_x0000_s410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4579">
                                            <p:subSp spid="_x0000_s4108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4579">
                                            <p:subSp spid="_x0000_s4108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2000" fill="hold"/>
                                        <p:tgtEl>
                                          <p:spTgt spid="24579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2000" fill="hold"/>
                                        <p:tgtEl>
                                          <p:spTgt spid="24579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2000" fill="hold"/>
                                        <p:tgtEl>
                                          <p:spTgt spid="24579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4579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0"/>
                            </p:stCondLst>
                            <p:childTnLst>
                              <p:par>
                                <p:cTn id="48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2000" fill="hold"/>
                                        <p:tgtEl>
                                          <p:spTgt spid="24579">
                                            <p:subSp spid="_x0000_s4105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2000" fill="hold"/>
                                        <p:tgtEl>
                                          <p:spTgt spid="24579">
                                            <p:subSp spid="_x0000_s4105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2000" fill="hold"/>
                                        <p:tgtEl>
                                          <p:spTgt spid="24579">
                                            <p:subSp spid="_x0000_s4105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24579">
                                            <p:subSp spid="_x0000_s4105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0"/>
                            </p:stCondLst>
                            <p:childTnLst>
                              <p:par>
                                <p:cTn id="54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2000" fill="hold"/>
                                        <p:tgtEl>
                                          <p:spTgt spid="24579">
                                            <p:subSp spid="_x0000_s4106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2000" fill="hold"/>
                                        <p:tgtEl>
                                          <p:spTgt spid="24579">
                                            <p:subSp spid="_x0000_s4106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2000" fill="hold"/>
                                        <p:tgtEl>
                                          <p:spTgt spid="24579">
                                            <p:subSp spid="_x0000_s4106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4579">
                                            <p:subSp spid="_x0000_s4106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4000"/>
                            </p:stCondLst>
                            <p:childTnLst>
                              <p:par>
                                <p:cTn id="60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2000" fill="hold"/>
                                        <p:tgtEl>
                                          <p:spTgt spid="24579">
                                            <p:subSp spid="_x0000_s4107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2000" fill="hold"/>
                                        <p:tgtEl>
                                          <p:spTgt spid="24579">
                                            <p:subSp spid="_x0000_s4107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2000" fill="hold"/>
                                        <p:tgtEl>
                                          <p:spTgt spid="24579">
                                            <p:subSp spid="_x0000_s4107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579">
                                            <p:subSp spid="_x0000_s4107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6000"/>
                            </p:stCondLst>
                            <p:childTnLst>
                              <p:par>
                                <p:cTn id="66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7" dur="2000" fill="hold"/>
                                        <p:tgtEl>
                                          <p:spTgt spid="24579">
                                            <p:subSp spid="_x0000_s4108"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2000" fill="hold"/>
                                        <p:tgtEl>
                                          <p:spTgt spid="24579">
                                            <p:subSp spid="_x0000_s4108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9" dur="2000" fill="hold"/>
                                        <p:tgtEl>
                                          <p:spTgt spid="24579">
                                            <p:subSp spid="_x0000_s4108"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4579">
                                            <p:subSp spid="_x0000_s4108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Dgm spid="24579" grpId="0" bld="allAtOnce"/>
      <p:bldDgm spid="24579" grpId="1" b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428736"/>
            <a:ext cx="4321175" cy="4530725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endParaRPr lang="ru-RU" sz="3200" dirty="0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2">
                    <a:lumMod val="90000"/>
                  </a:schemeClr>
                </a:solidFill>
              </a:rPr>
              <a:t>К власти должны прийти достойные, ответственные, честные люди, тогда мы сможем быть спокойными за наши интересы</a:t>
            </a:r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27362" y="2071678"/>
            <a:ext cx="3835599" cy="3286148"/>
          </a:xfrm>
          <a:noFill/>
        </p:spPr>
      </p:pic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1714480" y="500042"/>
            <a:ext cx="6357957" cy="6429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Значение выборов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925" decel="100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925" decel="100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1925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925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268931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В современных демократических государствах выборы представляют собой основную форму волеизъявления населения, форму реализации народного суверенитета как одного из основных конституционных принципов. Участие в выборах представляет собой важнейшее средство, с помощью которого избиратели имеют право и возможность осуществлять контроль (прямо или косвенно) за формированием и деятельности как законодательных, так и исполнительных органов власти (президента, парламента, правительства), органов местного самоуправления, определенной категории должностных лиц, получающих свой пост в результате выборов.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Избирательное право</a:t>
            </a:r>
            <a:endParaRPr lang="ru-RU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472518" cy="4525963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chemeClr val="bg2">
                    <a:lumMod val="90000"/>
                  </a:schemeClr>
                </a:solidFill>
              </a:rPr>
              <a:t>Избирательное право </a:t>
            </a:r>
            <a:r>
              <a:rPr lang="ru-RU" sz="2200" dirty="0">
                <a:solidFill>
                  <a:schemeClr val="bg2">
                    <a:lumMod val="90000"/>
                  </a:schemeClr>
                </a:solidFill>
              </a:rPr>
              <a:t>– один из важнейших институтов конституционного права, а сами выборы в большинстве развитых демократических стран представляют собой арену острой политической борьбы, хотя и ограниченной рамками действующего законодательства и сложившийся политической практикой. Поэтому под избирательным правом следует понимать один из институтов конституционного права, состоящий из правовых норм, санкционированных законом правил и сложившихся на практике обычаев, регулирующих порядок предоставления гражданам права участия в выборах и способ формирования представительных органов власти. В понятие избирательной системы входят методы установления результатов голосования, а также недействительными, голосов избирателей и выявление победителей на выборах.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 избирательного права</a:t>
            </a:r>
            <a:endParaRPr lang="ru-RU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500174"/>
            <a:ext cx="4919666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Основным и главным источником избирательного права, закрепляющим его основные принципы, является конституция государства. Она определяет круг субъектов избирательного права, основные начала, на которых оно должно строиться, условия предоставления и лишения граждан этого права.</a:t>
            </a:r>
          </a:p>
        </p:txBody>
      </p:sp>
      <p:pic>
        <p:nvPicPr>
          <p:cNvPr id="4" name="Рисунок 3" descr="Безимени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214554"/>
            <a:ext cx="3357586" cy="24902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kern="1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Избирательное право</a:t>
            </a:r>
            <a:r>
              <a:rPr lang="ru-RU" i="1" kern="10" dirty="0" smtClean="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i="1" kern="10" dirty="0" smtClean="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</a:br>
            <a:endParaRPr lang="ru-RU" dirty="0"/>
          </a:p>
        </p:txBody>
      </p:sp>
      <p:grpSp>
        <p:nvGrpSpPr>
          <p:cNvPr id="4" name="Group 3"/>
          <p:cNvGrpSpPr>
            <a:grpSpLocks noGrp="1"/>
          </p:cNvGrpSpPr>
          <p:nvPr>
            <p:ph idx="1"/>
          </p:nvPr>
        </p:nvGrpSpPr>
        <p:grpSpPr bwMode="auto">
          <a:xfrm>
            <a:off x="1142976" y="1285860"/>
            <a:ext cx="2071702" cy="785818"/>
            <a:chOff x="204" y="709"/>
            <a:chExt cx="1878" cy="485"/>
          </a:xfrm>
        </p:grpSpPr>
        <p:sp>
          <p:nvSpPr>
            <p:cNvPr id="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04" y="981"/>
              <a:ext cx="1878" cy="21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/>
                  <a:cs typeface="Arial"/>
                </a:rPr>
                <a:t>объективное-</a:t>
              </a:r>
              <a:endPara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 flipH="1">
              <a:off x="1156" y="709"/>
              <a:ext cx="545" cy="27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5286639" y="1357299"/>
            <a:ext cx="2526220" cy="708763"/>
            <a:chOff x="3488" y="709"/>
            <a:chExt cx="2255" cy="660"/>
          </a:xfrm>
        </p:grpSpPr>
        <p:sp>
          <p:nvSpPr>
            <p:cNvPr id="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488" y="1042"/>
              <a:ext cx="2255" cy="327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chemeClr val="bg2">
                      <a:lumMod val="90000"/>
                    </a:schemeClr>
                  </a:solidFill>
                  <a:latin typeface="Arial"/>
                  <a:cs typeface="Arial"/>
                </a:rPr>
                <a:t>субъективное-</a:t>
              </a: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4240" y="709"/>
              <a:ext cx="545" cy="27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42976" y="28574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1472" y="2143116"/>
            <a:ext cx="5429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совокупность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правовых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норм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,</a:t>
            </a:r>
            <a:endParaRPr lang="ru-RU" dirty="0" smtClean="0">
              <a:solidFill>
                <a:schemeClr val="bg2">
                  <a:lumMod val="90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</a:rPr>
              <a:t>р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егулирующих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отношения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по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ru-RU" dirty="0" smtClean="0">
              <a:solidFill>
                <a:schemeClr val="bg2">
                  <a:lumMod val="90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выборам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в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органы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власти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ru-RU" dirty="0" smtClean="0">
              <a:solidFill>
                <a:schemeClr val="bg2">
                  <a:lumMod val="90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и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органы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местного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ru-RU" dirty="0" smtClean="0">
              <a:solidFill>
                <a:schemeClr val="bg2">
                  <a:lumMod val="90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dirty="0" err="1" smtClean="0">
                <a:solidFill>
                  <a:schemeClr val="bg2">
                    <a:lumMod val="90000"/>
                  </a:schemeClr>
                </a:solidFill>
              </a:rPr>
              <a:t>самоуправления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2143116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право граждан избирать и быть избранным в органы власти и органы местного самоуправления. 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857224" y="4429132"/>
            <a:ext cx="3333750" cy="1493838"/>
            <a:chOff x="735" y="2614"/>
            <a:chExt cx="2100" cy="941"/>
          </a:xfrm>
        </p:grpSpPr>
        <p:grpSp>
          <p:nvGrpSpPr>
            <p:cNvPr id="15" name="Group 16"/>
            <p:cNvGrpSpPr>
              <a:grpSpLocks/>
            </p:cNvGrpSpPr>
            <p:nvPr/>
          </p:nvGrpSpPr>
          <p:grpSpPr bwMode="auto">
            <a:xfrm>
              <a:off x="839" y="2614"/>
              <a:ext cx="1996" cy="499"/>
              <a:chOff x="839" y="2614"/>
              <a:chExt cx="1996" cy="499"/>
            </a:xfrm>
          </p:grpSpPr>
          <p:sp>
            <p:nvSpPr>
              <p:cNvPr id="17" name="WordArt 17"/>
              <p:cNvSpPr>
                <a:spLocks noChangeArrowheads="1" noChangeShapeType="1" noTextEdit="1"/>
              </p:cNvSpPr>
              <p:nvPr/>
            </p:nvSpPr>
            <p:spPr bwMode="auto">
              <a:xfrm>
                <a:off x="839" y="2886"/>
                <a:ext cx="1315" cy="2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 dirty="0">
                    <a:ln w="9525">
                      <a:solidFill>
                        <a:srgbClr val="CC0000"/>
                      </a:solidFill>
                      <a:round/>
                      <a:headEnd/>
                      <a:tailEnd/>
                    </a:ln>
                    <a:solidFill>
                      <a:schemeClr val="bg2">
                        <a:lumMod val="90000"/>
                      </a:schemeClr>
                    </a:solidFill>
                    <a:latin typeface="Arial"/>
                    <a:cs typeface="Arial"/>
                  </a:rPr>
                  <a:t>активное</a:t>
                </a:r>
                <a:r>
                  <a:rPr lang="ru-RU" sz="3600" b="1" kern="10" dirty="0">
                    <a:ln w="9525">
                      <a:solidFill>
                        <a:srgbClr val="CC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Arial"/>
                    <a:cs typeface="Arial"/>
                  </a:rPr>
                  <a:t>-</a:t>
                </a:r>
              </a:p>
            </p:txBody>
          </p:sp>
          <p:sp>
            <p:nvSpPr>
              <p:cNvPr id="18" name="Line 18"/>
              <p:cNvSpPr>
                <a:spLocks noChangeShapeType="1"/>
              </p:cNvSpPr>
              <p:nvPr/>
            </p:nvSpPr>
            <p:spPr bwMode="auto">
              <a:xfrm flipH="1">
                <a:off x="2200" y="2614"/>
                <a:ext cx="635" cy="27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6" name="Text Box 19"/>
            <p:cNvSpPr txBox="1">
              <a:spLocks noChangeArrowheads="1"/>
            </p:cNvSpPr>
            <p:nvPr/>
          </p:nvSpPr>
          <p:spPr bwMode="auto">
            <a:xfrm>
              <a:off x="735" y="3190"/>
              <a:ext cx="152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800" b="1" dirty="0">
                <a:latin typeface="Times New Roman" pitchFamily="18" charset="0"/>
              </a:endParaRPr>
            </a:p>
            <a:p>
              <a:r>
                <a:rPr lang="ru-RU" sz="2400" b="1" dirty="0">
                  <a:solidFill>
                    <a:schemeClr val="bg2">
                      <a:lumMod val="90000"/>
                    </a:schemeClr>
                  </a:solidFill>
                  <a:latin typeface="Times New Roman" pitchFamily="18" charset="0"/>
                </a:rPr>
                <a:t>право избирать</a:t>
              </a:r>
              <a:r>
                <a:rPr lang="ru-RU" sz="2400" b="1" dirty="0">
                  <a:latin typeface="Times New Roman" pitchFamily="18" charset="0"/>
                </a:rPr>
                <a:t>.</a:t>
              </a: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4714876" y="4429132"/>
            <a:ext cx="3975100" cy="1493838"/>
            <a:chOff x="2835" y="2614"/>
            <a:chExt cx="2504" cy="941"/>
          </a:xfrm>
        </p:grpSpPr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2835" y="2614"/>
              <a:ext cx="2223" cy="499"/>
              <a:chOff x="2835" y="2614"/>
              <a:chExt cx="2223" cy="499"/>
            </a:xfrm>
          </p:grpSpPr>
          <p:sp>
            <p:nvSpPr>
              <p:cNvPr id="22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15" y="2886"/>
                <a:ext cx="1543" cy="2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 dirty="0">
                    <a:ln w="9525">
                      <a:solidFill>
                        <a:srgbClr val="CC0000"/>
                      </a:solidFill>
                      <a:round/>
                      <a:headEnd/>
                      <a:tailEnd/>
                    </a:ln>
                    <a:solidFill>
                      <a:schemeClr val="bg2">
                        <a:lumMod val="90000"/>
                      </a:schemeClr>
                    </a:solidFill>
                    <a:latin typeface="Arial"/>
                    <a:cs typeface="Arial"/>
                  </a:rPr>
                  <a:t>пассивное-</a:t>
                </a:r>
              </a:p>
            </p:txBody>
          </p:sp>
          <p:sp>
            <p:nvSpPr>
              <p:cNvPr id="23" name="Line 13"/>
              <p:cNvSpPr>
                <a:spLocks noChangeShapeType="1"/>
              </p:cNvSpPr>
              <p:nvPr/>
            </p:nvSpPr>
            <p:spPr bwMode="auto">
              <a:xfrm>
                <a:off x="2835" y="2614"/>
                <a:ext cx="635" cy="27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Text Box 14"/>
            <p:cNvSpPr txBox="1">
              <a:spLocks noChangeArrowheads="1"/>
            </p:cNvSpPr>
            <p:nvPr/>
          </p:nvSpPr>
          <p:spPr bwMode="auto">
            <a:xfrm>
              <a:off x="3133" y="3190"/>
              <a:ext cx="220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800" b="1" dirty="0">
                <a:latin typeface="Times New Roman" pitchFamily="18" charset="0"/>
              </a:endParaRPr>
            </a:p>
            <a:p>
              <a:r>
                <a:rPr lang="ru-RU" sz="2400" b="1" dirty="0">
                  <a:solidFill>
                    <a:schemeClr val="bg2">
                      <a:lumMod val="90000"/>
                    </a:schemeClr>
                  </a:solidFill>
                  <a:latin typeface="Times New Roman" pitchFamily="18" charset="0"/>
                </a:rPr>
                <a:t>право быть избранным</a:t>
              </a:r>
              <a:r>
                <a:rPr lang="ru-RU" sz="2400" b="1" dirty="0">
                  <a:latin typeface="Times New Roman" pitchFamily="18" charset="0"/>
                </a:rPr>
                <a:t>.</a:t>
              </a:r>
            </a:p>
          </p:txBody>
        </p:sp>
      </p:grpSp>
      <p:pic>
        <p:nvPicPr>
          <p:cNvPr id="9218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357430"/>
            <a:ext cx="1773022" cy="1824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kern="1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Принципы избирательного права</a:t>
            </a:r>
            <a:endParaRPr lang="ru-RU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Содержимое 5" descr="1.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357298"/>
            <a:ext cx="7334283" cy="468060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5" name="Picture 13" descr="bs00979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72198" y="3643314"/>
            <a:ext cx="2074560" cy="221457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i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Российской Федерации: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>
          <a:xfrm>
            <a:off x="4643438" y="1500174"/>
            <a:ext cx="4000528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избирать имеют право лица, достигшие 18-летнего возраста.</a:t>
            </a:r>
          </a:p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с 18-летнего возраста можно избираться депутатом местного совета.</a:t>
            </a:r>
          </a:p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с 21 года – депутатом Государственной Думы</a:t>
            </a:r>
          </a:p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с 35 – президентом страны.</a:t>
            </a:r>
          </a:p>
          <a:p>
            <a:endParaRPr lang="ru-RU" dirty="0"/>
          </a:p>
        </p:txBody>
      </p:sp>
      <p:pic>
        <p:nvPicPr>
          <p:cNvPr id="6" name="Рисунок 5" descr="755b5382d62c6c1b8c4d6fedff34d1eb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071678"/>
            <a:ext cx="3929070" cy="2946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785786" y="1643050"/>
            <a:ext cx="7772400" cy="4530725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bg2">
                    <a:lumMod val="90000"/>
                  </a:schemeClr>
                </a:solidFill>
              </a:rPr>
              <a:t>Порядок выборов органов государственной власти, органов местного самоуправления</a:t>
            </a:r>
            <a:r>
              <a:rPr lang="ru-RU" sz="24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ru-RU" sz="2400" dirty="0" smtClean="0"/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2339975" y="27813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Избираются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71550" y="3644900"/>
            <a:ext cx="1745991" cy="40011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2">
                    <a:lumMod val="90000"/>
                  </a:schemeClr>
                </a:solidFill>
              </a:rPr>
              <a:t>Президент РФ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211638" y="3716338"/>
            <a:ext cx="3874650" cy="40011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2">
                    <a:lumMod val="90000"/>
                  </a:schemeClr>
                </a:solidFill>
              </a:rPr>
              <a:t>Депутаты Государственной </a:t>
            </a:r>
            <a:r>
              <a:rPr lang="ru-RU" sz="2000" b="1" dirty="0" smtClean="0">
                <a:solidFill>
                  <a:schemeClr val="bg2">
                    <a:lumMod val="90000"/>
                  </a:schemeClr>
                </a:solidFill>
              </a:rPr>
              <a:t>Думы</a:t>
            </a:r>
            <a:endParaRPr lang="ru-RU" sz="2000" b="1" dirty="0">
              <a:solidFill>
                <a:schemeClr val="hlink"/>
              </a:solidFill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000125" y="4643438"/>
            <a:ext cx="3600450" cy="11906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b="1" dirty="0">
                <a:solidFill>
                  <a:schemeClr val="bg2">
                    <a:lumMod val="90000"/>
                  </a:schemeClr>
                </a:solidFill>
              </a:rPr>
              <a:t>Депутаты </a:t>
            </a:r>
          </a:p>
          <a:p>
            <a:r>
              <a:rPr lang="ru-RU" b="1" dirty="0">
                <a:solidFill>
                  <a:schemeClr val="bg2">
                    <a:lumMod val="90000"/>
                  </a:schemeClr>
                </a:solidFill>
              </a:rPr>
              <a:t>законодательных (представительных) органов субъектов РФ.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5003800" y="4941888"/>
            <a:ext cx="3097213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b="1" dirty="0">
                <a:solidFill>
                  <a:schemeClr val="bg2">
                    <a:lumMod val="90000"/>
                  </a:schemeClr>
                </a:solidFill>
              </a:rPr>
              <a:t>Представительные органы местного самоуправления.</a:t>
            </a:r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 rot="3789163">
            <a:off x="2765425" y="3114676"/>
            <a:ext cx="141287" cy="690562"/>
          </a:xfrm>
          <a:prstGeom prst="downArrow">
            <a:avLst>
              <a:gd name="adj1" fmla="val 50000"/>
              <a:gd name="adj2" fmla="val 1221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3500438" y="3429000"/>
            <a:ext cx="207962" cy="1428750"/>
          </a:xfrm>
          <a:prstGeom prst="downArrow">
            <a:avLst>
              <a:gd name="adj1" fmla="val 50000"/>
              <a:gd name="adj2" fmla="val 947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 rot="-174200">
            <a:off x="5724525" y="3278188"/>
            <a:ext cx="141288" cy="477837"/>
          </a:xfrm>
          <a:prstGeom prst="downArrow">
            <a:avLst>
              <a:gd name="adj1" fmla="val 50000"/>
              <a:gd name="adj2" fmla="val 845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 rot="-575828">
            <a:off x="5605463" y="4362450"/>
            <a:ext cx="144462" cy="647700"/>
          </a:xfrm>
          <a:prstGeom prst="downArrow">
            <a:avLst>
              <a:gd name="adj1" fmla="val 50000"/>
              <a:gd name="adj2" fmla="val 112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WordArt 2"/>
          <p:cNvSpPr>
            <a:spLocks noChangeArrowheads="1" noChangeShapeType="1" noTextEdit="1"/>
          </p:cNvSpPr>
          <p:nvPr/>
        </p:nvSpPr>
        <p:spPr bwMode="auto">
          <a:xfrm>
            <a:off x="857251" y="428625"/>
            <a:ext cx="7500964" cy="8572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Избирательная система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4" grpId="0" animBg="1"/>
      <p:bldP spid="12295" grpId="0" animBg="1"/>
      <p:bldP spid="12296" grpId="0" animBg="1"/>
      <p:bldP spid="12298" grpId="0" animBg="1"/>
      <p:bldP spid="12299" grpId="0" animBg="1"/>
      <p:bldP spid="12300" grpId="0" animBg="1"/>
      <p:bldP spid="12302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126</TotalTime>
  <Words>775</Words>
  <Application>Microsoft Office PowerPoint</Application>
  <PresentationFormat>Экран (4:3)</PresentationFormat>
  <Paragraphs>123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Слайд 1</vt:lpstr>
      <vt:lpstr>Введение</vt:lpstr>
      <vt:lpstr>Слайд 3</vt:lpstr>
      <vt:lpstr>Избирательное право</vt:lpstr>
      <vt:lpstr>Источник избирательного права</vt:lpstr>
      <vt:lpstr>Избирательное право </vt:lpstr>
      <vt:lpstr>Принципы избирательного права</vt:lpstr>
      <vt:lpstr>В Российской Федерации:</vt:lpstr>
      <vt:lpstr>Слайд 9</vt:lpstr>
      <vt:lpstr>Избирательная система РФ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Абсентеизм – сознательное  неучастие граждан в выборах</vt:lpstr>
      <vt:lpstr> 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Избирательное право</dc:title>
  <dc:creator>1</dc:creator>
  <cp:lastModifiedBy>1</cp:lastModifiedBy>
  <cp:revision>14</cp:revision>
  <dcterms:created xsi:type="dcterms:W3CDTF">2014-02-10T14:05:37Z</dcterms:created>
  <dcterms:modified xsi:type="dcterms:W3CDTF">2014-02-10T20:32:09Z</dcterms:modified>
</cp:coreProperties>
</file>